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70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41" autoAdjust="0"/>
  </p:normalViewPr>
  <p:slideViewPr>
    <p:cSldViewPr>
      <p:cViewPr varScale="1">
        <p:scale>
          <a:sx n="211" d="100"/>
          <a:sy n="211" d="100"/>
        </p:scale>
        <p:origin x="216" y="2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B478E8CA-9F45-BD09-52E4-9A64FDFA68F4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626235" y="1540440"/>
            <a:ext cx="3388048" cy="238903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93D81E1-8F7C-A089-79A1-275341D9A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833"/>
            <a:ext cx="5764242" cy="324238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SRNTGT071 Apatite Ve</a:t>
            </a:r>
            <a:r>
              <a:rPr lang="hu-HU" sz="1800"/>
              <a:t>hic</a:t>
            </a:r>
            <a:r>
              <a:rPr lang="en-US" sz="1800"/>
              <a:t>le Factory</a:t>
            </a:r>
          </a:p>
        </p:txBody>
      </p:sp>
      <p:sp>
        <p:nvSpPr>
          <p:cNvPr id="37" name="Prostokąt 36"/>
          <p:cNvSpPr/>
          <p:nvPr/>
        </p:nvSpPr>
        <p:spPr>
          <a:xfrm>
            <a:off x="0" y="3939901"/>
            <a:ext cx="9017185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br>
              <a:rPr lang="hu-HU" sz="1100">
                <a:solidFill>
                  <a:schemeClr val="tx1"/>
                </a:solidFill>
              </a:rPr>
            </a:br>
            <a:r>
              <a:rPr lang="hu-HU" sz="1100">
                <a:solidFill>
                  <a:schemeClr val="tx1"/>
                </a:solidFill>
              </a:rPr>
              <a:t>N 67 34.193 E 033 22.115,SRNTGT071 -A: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34.224 E 033 21.999,SRNTGT071 -B: Power for production hall</a:t>
            </a:r>
          </a:p>
          <a:p>
            <a:r>
              <a:rPr lang="hu-HU" sz="1100">
                <a:solidFill>
                  <a:schemeClr val="tx1"/>
                </a:solidFill>
              </a:rPr>
              <a:t>N 67 34.237 E 033 21.986,SRNTGT071 -C: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34.215 E 033 21.934,SRNTGT071 -D: Fuel</a:t>
            </a: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1537404" y="1084038"/>
            <a:ext cx="1090380" cy="15597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436C7B94-5D55-3D78-833F-99BA8488EC5C}"/>
              </a:ext>
            </a:extLst>
          </p:cNvPr>
          <p:cNvSpPr/>
          <p:nvPr/>
        </p:nvSpPr>
        <p:spPr>
          <a:xfrm>
            <a:off x="5764241" y="932090"/>
            <a:ext cx="3252943" cy="477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N 67 34.210 E 033 22.027  - 500 ft - </a:t>
            </a:r>
          </a:p>
          <a:p>
            <a:pPr algn="ctr"/>
            <a:r>
              <a:rPr lang="hu-HU" sz="1100">
                <a:solidFill>
                  <a:schemeClr val="tx1"/>
                </a:solidFill>
              </a:rPr>
              <a:t>Apatite Veichle Factory</a:t>
            </a:r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39" name="Háromszög 38">
            <a:extLst>
              <a:ext uri="{FF2B5EF4-FFF2-40B4-BE49-F238E27FC236}">
                <a16:creationId xmlns:a16="http://schemas.microsoft.com/office/drawing/2014/main" id="{599FE571-AEAA-6E24-C9CB-1CDF64FC0761}"/>
              </a:ext>
            </a:extLst>
          </p:cNvPr>
          <p:cNvSpPr/>
          <p:nvPr/>
        </p:nvSpPr>
        <p:spPr>
          <a:xfrm>
            <a:off x="8340666" y="2949732"/>
            <a:ext cx="288032" cy="295495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82332E-BE2D-6281-C5B6-D4E7E034C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177" y="3639418"/>
            <a:ext cx="282957" cy="18863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F557E24-D936-7AF1-2207-47EEDE09D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00" y="2443871"/>
            <a:ext cx="401241" cy="267494"/>
          </a:xfrm>
          <a:prstGeom prst="rect">
            <a:avLst/>
          </a:prstGeom>
        </p:spPr>
      </p:pic>
      <p:sp>
        <p:nvSpPr>
          <p:cNvPr id="3" name="Prostokąt 33">
            <a:extLst>
              <a:ext uri="{FF2B5EF4-FFF2-40B4-BE49-F238E27FC236}">
                <a16:creationId xmlns:a16="http://schemas.microsoft.com/office/drawing/2014/main" id="{5201CB8A-3545-922A-3C5C-E014ED96239C}"/>
              </a:ext>
            </a:extLst>
          </p:cNvPr>
          <p:cNvSpPr/>
          <p:nvPr/>
        </p:nvSpPr>
        <p:spPr>
          <a:xfrm>
            <a:off x="263872" y="102212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AE187-F9B5-598F-AC85-BACD21D80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9C7A3363-77BE-D444-5E40-9105A3787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" y="771549"/>
            <a:ext cx="5760642" cy="324036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A724D68-8815-FF9F-119F-0EDFD1C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SRNTGT071 Apatite Ve</a:t>
            </a:r>
            <a:r>
              <a:rPr lang="hu-HU" sz="1800"/>
              <a:t>hic</a:t>
            </a:r>
            <a:r>
              <a:rPr lang="en-US" sz="1800"/>
              <a:t>le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B5460009-0817-623C-012E-7208E7630A51}"/>
              </a:ext>
            </a:extLst>
          </p:cNvPr>
          <p:cNvSpPr/>
          <p:nvPr/>
        </p:nvSpPr>
        <p:spPr>
          <a:xfrm>
            <a:off x="8066" y="3939901"/>
            <a:ext cx="9009120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br>
              <a:rPr lang="hu-HU" sz="1100">
                <a:solidFill>
                  <a:schemeClr val="tx1"/>
                </a:solidFill>
              </a:rPr>
            </a:br>
            <a:r>
              <a:rPr lang="hu-HU" sz="1100">
                <a:solidFill>
                  <a:schemeClr val="tx1"/>
                </a:solidFill>
              </a:rPr>
              <a:t>N 67 34.193 E 033 22.115, - 512 ft - SRNTGT071 -A: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34.224 E 033 21.999, - 505 ft - SRNTGT071 -B: Power for production hall</a:t>
            </a:r>
          </a:p>
          <a:p>
            <a:r>
              <a:rPr lang="hu-HU" sz="1100">
                <a:solidFill>
                  <a:schemeClr val="tx1"/>
                </a:solidFill>
              </a:rPr>
              <a:t>N 67 34.237 E 033 21.986, - 505 ft - SRNTGT071 -C: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34.215 E 033 21.934, - 500 ft - SRNTGT071 -D: Fuel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B038B3F-CB37-4A1D-C4D2-A6417E838AB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537404" y="1084038"/>
            <a:ext cx="1192216" cy="9348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33">
            <a:extLst>
              <a:ext uri="{FF2B5EF4-FFF2-40B4-BE49-F238E27FC236}">
                <a16:creationId xmlns:a16="http://schemas.microsoft.com/office/drawing/2014/main" id="{E2BABC2C-6F56-E2D0-CF98-95052FCE85DE}"/>
              </a:ext>
            </a:extLst>
          </p:cNvPr>
          <p:cNvSpPr/>
          <p:nvPr/>
        </p:nvSpPr>
        <p:spPr>
          <a:xfrm>
            <a:off x="251520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id="{973C69C4-027D-842B-3670-3C2FB9394EC5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id="{31262739-4A1D-C1AB-53B5-EA214C304090}"/>
              </a:ext>
            </a:extLst>
          </p:cNvPr>
          <p:cNvSpPr/>
          <p:nvPr/>
        </p:nvSpPr>
        <p:spPr>
          <a:xfrm>
            <a:off x="5626235" y="789075"/>
            <a:ext cx="3390950" cy="3133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hu-HU" sz="1100">
                <a:solidFill>
                  <a:schemeClr val="tx1"/>
                </a:solidFill>
              </a:rPr>
              <a:t>Weapon type needed </a:t>
            </a:r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71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-A</a:t>
            </a:r>
            <a:r>
              <a:rPr lang="hu-HU" sz="1100">
                <a:solidFill>
                  <a:schemeClr val="tx1"/>
                </a:solidFill>
              </a:rPr>
              <a:t>: Production facility – This building houses key machinery that is hard to replace – destruction will disable production immediately for weeks. 4x500 lbs. OR 1x 2,000lbs weapon needed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-B</a:t>
            </a:r>
            <a:r>
              <a:rPr lang="hu-HU" sz="1100">
                <a:solidFill>
                  <a:schemeClr val="tx1"/>
                </a:solidFill>
              </a:rPr>
              <a:t>: Power for production hall</a:t>
            </a:r>
          </a:p>
          <a:p>
            <a:r>
              <a:rPr lang="hu-HU" sz="1100">
                <a:solidFill>
                  <a:schemeClr val="tx1"/>
                </a:solidFill>
              </a:rPr>
              <a:t>Concrete building, with surrounding trees from N-W, </a:t>
            </a:r>
            <a:r>
              <a:rPr lang="hu-HU" sz="1100" b="1">
                <a:solidFill>
                  <a:schemeClr val="tx1"/>
                </a:solidFill>
              </a:rPr>
              <a:t>impact angle 45°or greater is required FROM directions 240° towards north to 060°</a:t>
            </a:r>
            <a:br>
              <a:rPr lang="hu-HU" sz="1100" b="1">
                <a:solidFill>
                  <a:schemeClr val="tx1"/>
                </a:solidFill>
              </a:rPr>
            </a:br>
            <a:r>
              <a:rPr lang="hu-HU" sz="1100">
                <a:solidFill>
                  <a:schemeClr val="tx1"/>
                </a:solidFill>
              </a:rPr>
              <a:t>At least 1x1,000 lbs weapon needed for desired effect or 1x2,000lbs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-C</a:t>
            </a:r>
            <a:r>
              <a:rPr lang="hu-HU" sz="1100">
                <a:solidFill>
                  <a:schemeClr val="tx1"/>
                </a:solidFill>
              </a:rPr>
              <a:t>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Concrete building. At least 1x1,000 lbs weapon needed for effect or 1x2,000lbs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-D</a:t>
            </a:r>
            <a:r>
              <a:rPr lang="hu-HU" sz="1100">
                <a:solidFill>
                  <a:schemeClr val="tx1"/>
                </a:solidFill>
              </a:rPr>
              <a:t>: Fuel</a:t>
            </a:r>
          </a:p>
          <a:p>
            <a:r>
              <a:rPr lang="hu-HU" sz="1100">
                <a:solidFill>
                  <a:schemeClr val="tx1"/>
                </a:solidFill>
              </a:rPr>
              <a:t>1x2,000 lbs weapon needed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" name="Prostokąt 33">
            <a:extLst>
              <a:ext uri="{FF2B5EF4-FFF2-40B4-BE49-F238E27FC236}">
                <a16:creationId xmlns:a16="http://schemas.microsoft.com/office/drawing/2014/main" id="{C185836F-F18E-BE0D-361D-A4DBB7AFCA95}"/>
              </a:ext>
            </a:extLst>
          </p:cNvPr>
          <p:cNvSpPr/>
          <p:nvPr/>
        </p:nvSpPr>
        <p:spPr>
          <a:xfrm>
            <a:off x="2640382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071B</a:t>
            </a:r>
          </a:p>
        </p:txBody>
      </p:sp>
      <p:sp>
        <p:nvSpPr>
          <p:cNvPr id="10" name="Prostokąt 33">
            <a:extLst>
              <a:ext uri="{FF2B5EF4-FFF2-40B4-BE49-F238E27FC236}">
                <a16:creationId xmlns:a16="http://schemas.microsoft.com/office/drawing/2014/main" id="{3CB0F2C9-AFE0-3A3B-1910-8741EA9F0291}"/>
              </a:ext>
            </a:extLst>
          </p:cNvPr>
          <p:cNvSpPr/>
          <p:nvPr/>
        </p:nvSpPr>
        <p:spPr>
          <a:xfrm>
            <a:off x="626700" y="318933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071D</a:t>
            </a:r>
          </a:p>
        </p:txBody>
      </p:sp>
      <p:sp>
        <p:nvSpPr>
          <p:cNvPr id="11" name="Prostokąt 33">
            <a:extLst>
              <a:ext uri="{FF2B5EF4-FFF2-40B4-BE49-F238E27FC236}">
                <a16:creationId xmlns:a16="http://schemas.microsoft.com/office/drawing/2014/main" id="{4AA2A765-5560-B3CD-8CFF-2B4AF0D97D62}"/>
              </a:ext>
            </a:extLst>
          </p:cNvPr>
          <p:cNvSpPr/>
          <p:nvPr/>
        </p:nvSpPr>
        <p:spPr>
          <a:xfrm>
            <a:off x="3995936" y="3174495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071A</a:t>
            </a:r>
          </a:p>
        </p:txBody>
      </p:sp>
      <p:cxnSp>
        <p:nvCxnSpPr>
          <p:cNvPr id="14" name="Straight Arrow Connector 51">
            <a:extLst>
              <a:ext uri="{FF2B5EF4-FFF2-40B4-BE49-F238E27FC236}">
                <a16:creationId xmlns:a16="http://schemas.microsoft.com/office/drawing/2014/main" id="{C30635FE-02A2-2FAB-FC63-17E3BDDF9742}"/>
              </a:ext>
            </a:extLst>
          </p:cNvPr>
          <p:cNvCxnSpPr>
            <a:cxnSpLocks/>
          </p:cNvCxnSpPr>
          <p:nvPr/>
        </p:nvCxnSpPr>
        <p:spPr>
          <a:xfrm flipH="1">
            <a:off x="2888386" y="1191195"/>
            <a:ext cx="403003" cy="9191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1">
            <a:extLst>
              <a:ext uri="{FF2B5EF4-FFF2-40B4-BE49-F238E27FC236}">
                <a16:creationId xmlns:a16="http://schemas.microsoft.com/office/drawing/2014/main" id="{D8887443-9790-69F2-EA96-F42D6F28DA8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269642" y="2312800"/>
            <a:ext cx="1360698" cy="8765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>
            <a:extLst>
              <a:ext uri="{FF2B5EF4-FFF2-40B4-BE49-F238E27FC236}">
                <a16:creationId xmlns:a16="http://schemas.microsoft.com/office/drawing/2014/main" id="{F5415CDA-F423-2845-692C-FD64FB0276F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366406" y="2458358"/>
            <a:ext cx="629530" cy="8232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45511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6402</TotalTime>
  <Words>298</Words>
  <Application>Microsoft Office PowerPoint</Application>
  <PresentationFormat>Diavetítés a képernyőre (16:9 oldalarány)</PresentationFormat>
  <Paragraphs>33</Paragraphs>
  <Slides>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</vt:i4>
      </vt:variant>
    </vt:vector>
  </HeadingPairs>
  <TitlesOfParts>
    <vt:vector size="6" baseType="lpstr">
      <vt:lpstr>Arial</vt:lpstr>
      <vt:lpstr>Arial Black</vt:lpstr>
      <vt:lpstr>Calibri</vt:lpstr>
      <vt:lpstr>Kontortema</vt:lpstr>
      <vt:lpstr>SRNTGT071 Apatite Vehicle Factory</vt:lpstr>
      <vt:lpstr>SRNTGT071 Apatite Vehicle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SYTGT059_Chemical_Weapon_Sarqiyha__Research_Centre</dc:title>
  <dc:creator>132nd Virtual Wing;VIS</dc:creator>
  <cp:lastModifiedBy>Levente Tóth</cp:lastModifiedBy>
  <cp:revision>485</cp:revision>
  <dcterms:created xsi:type="dcterms:W3CDTF">2019-03-12T22:01:00Z</dcterms:created>
  <dcterms:modified xsi:type="dcterms:W3CDTF">2025-01-04T19:23:15Z</dcterms:modified>
</cp:coreProperties>
</file>